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58" r:id="rId5"/>
    <p:sldId id="259" r:id="rId6"/>
    <p:sldId id="260"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73" d="100"/>
          <a:sy n="73"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3B499435-B164-452C-8163-150A507E3867}" type="datetimeFigureOut">
              <a:rPr lang="es-MX" smtClean="0"/>
              <a:t>07/02/2022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F0B68AF-F771-4981-B975-A30ABF846337}" type="slidenum">
              <a:rPr lang="es-MX" smtClean="0"/>
              <a:t>‹Nº›</a:t>
            </a:fld>
            <a:endParaRPr lang="es-MX"/>
          </a:p>
        </p:txBody>
      </p:sp>
    </p:spTree>
    <p:extLst>
      <p:ext uri="{BB962C8B-B14F-4D97-AF65-F5344CB8AC3E}">
        <p14:creationId xmlns:p14="http://schemas.microsoft.com/office/powerpoint/2010/main" val="1564862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3B499435-B164-452C-8163-150A507E3867}" type="datetimeFigureOut">
              <a:rPr lang="es-MX" smtClean="0"/>
              <a:t>07/02/2022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F0B68AF-F771-4981-B975-A30ABF846337}" type="slidenum">
              <a:rPr lang="es-MX" smtClean="0"/>
              <a:t>‹Nº›</a:t>
            </a:fld>
            <a:endParaRPr lang="es-MX"/>
          </a:p>
        </p:txBody>
      </p:sp>
    </p:spTree>
    <p:extLst>
      <p:ext uri="{BB962C8B-B14F-4D97-AF65-F5344CB8AC3E}">
        <p14:creationId xmlns:p14="http://schemas.microsoft.com/office/powerpoint/2010/main" val="354138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3B499435-B164-452C-8163-150A507E3867}" type="datetimeFigureOut">
              <a:rPr lang="es-MX" smtClean="0"/>
              <a:t>07/02/2022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F0B68AF-F771-4981-B975-A30ABF846337}" type="slidenum">
              <a:rPr lang="es-MX" smtClean="0"/>
              <a:t>‹Nº›</a:t>
            </a:fld>
            <a:endParaRPr lang="es-MX"/>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788054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3B499435-B164-452C-8163-150A507E3867}" type="datetimeFigureOut">
              <a:rPr lang="es-MX" smtClean="0"/>
              <a:t>07/02/2022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F0B68AF-F771-4981-B975-A30ABF846337}" type="slidenum">
              <a:rPr lang="es-MX" smtClean="0"/>
              <a:t>‹Nº›</a:t>
            </a:fld>
            <a:endParaRPr lang="es-MX"/>
          </a:p>
        </p:txBody>
      </p:sp>
    </p:spTree>
    <p:extLst>
      <p:ext uri="{BB962C8B-B14F-4D97-AF65-F5344CB8AC3E}">
        <p14:creationId xmlns:p14="http://schemas.microsoft.com/office/powerpoint/2010/main" val="8072733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3B499435-B164-452C-8163-150A507E3867}" type="datetimeFigureOut">
              <a:rPr lang="es-MX" smtClean="0"/>
              <a:t>07/02/2022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F0B68AF-F771-4981-B975-A30ABF846337}"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353888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3B499435-B164-452C-8163-150A507E3867}" type="datetimeFigureOut">
              <a:rPr lang="es-MX" smtClean="0"/>
              <a:t>07/02/2022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F0B68AF-F771-4981-B975-A30ABF846337}" type="slidenum">
              <a:rPr lang="es-MX" smtClean="0"/>
              <a:t>‹Nº›</a:t>
            </a:fld>
            <a:endParaRPr lang="es-MX"/>
          </a:p>
        </p:txBody>
      </p:sp>
    </p:spTree>
    <p:extLst>
      <p:ext uri="{BB962C8B-B14F-4D97-AF65-F5344CB8AC3E}">
        <p14:creationId xmlns:p14="http://schemas.microsoft.com/office/powerpoint/2010/main" val="31036798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B499435-B164-452C-8163-150A507E3867}" type="datetimeFigureOut">
              <a:rPr lang="es-MX" smtClean="0"/>
              <a:t>07/02/2022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F0B68AF-F771-4981-B975-A30ABF846337}" type="slidenum">
              <a:rPr lang="es-MX" smtClean="0"/>
              <a:t>‹Nº›</a:t>
            </a:fld>
            <a:endParaRPr lang="es-MX"/>
          </a:p>
        </p:txBody>
      </p:sp>
    </p:spTree>
    <p:extLst>
      <p:ext uri="{BB962C8B-B14F-4D97-AF65-F5344CB8AC3E}">
        <p14:creationId xmlns:p14="http://schemas.microsoft.com/office/powerpoint/2010/main" val="9278969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B499435-B164-452C-8163-150A507E3867}" type="datetimeFigureOut">
              <a:rPr lang="es-MX" smtClean="0"/>
              <a:t>07/02/2022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F0B68AF-F771-4981-B975-A30ABF846337}" type="slidenum">
              <a:rPr lang="es-MX" smtClean="0"/>
              <a:t>‹Nº›</a:t>
            </a:fld>
            <a:endParaRPr lang="es-MX"/>
          </a:p>
        </p:txBody>
      </p:sp>
    </p:spTree>
    <p:extLst>
      <p:ext uri="{BB962C8B-B14F-4D97-AF65-F5344CB8AC3E}">
        <p14:creationId xmlns:p14="http://schemas.microsoft.com/office/powerpoint/2010/main" val="3940759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B499435-B164-452C-8163-150A507E3867}" type="datetimeFigureOut">
              <a:rPr lang="es-MX" smtClean="0"/>
              <a:t>07/02/2022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F0B68AF-F771-4981-B975-A30ABF846337}" type="slidenum">
              <a:rPr lang="es-MX" smtClean="0"/>
              <a:t>‹Nº›</a:t>
            </a:fld>
            <a:endParaRPr lang="es-MX"/>
          </a:p>
        </p:txBody>
      </p:sp>
    </p:spTree>
    <p:extLst>
      <p:ext uri="{BB962C8B-B14F-4D97-AF65-F5344CB8AC3E}">
        <p14:creationId xmlns:p14="http://schemas.microsoft.com/office/powerpoint/2010/main" val="2033235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3B499435-B164-452C-8163-150A507E3867}" type="datetimeFigureOut">
              <a:rPr lang="es-MX" smtClean="0"/>
              <a:t>07/02/2022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F0B68AF-F771-4981-B975-A30ABF846337}" type="slidenum">
              <a:rPr lang="es-MX" smtClean="0"/>
              <a:t>‹Nº›</a:t>
            </a:fld>
            <a:endParaRPr lang="es-MX"/>
          </a:p>
        </p:txBody>
      </p:sp>
    </p:spTree>
    <p:extLst>
      <p:ext uri="{BB962C8B-B14F-4D97-AF65-F5344CB8AC3E}">
        <p14:creationId xmlns:p14="http://schemas.microsoft.com/office/powerpoint/2010/main" val="1707632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B499435-B164-452C-8163-150A507E3867}" type="datetimeFigureOut">
              <a:rPr lang="es-MX" smtClean="0"/>
              <a:t>07/02/2022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F0B68AF-F771-4981-B975-A30ABF846337}" type="slidenum">
              <a:rPr lang="es-MX" smtClean="0"/>
              <a:t>‹Nº›</a:t>
            </a:fld>
            <a:endParaRPr lang="es-MX"/>
          </a:p>
        </p:txBody>
      </p:sp>
    </p:spTree>
    <p:extLst>
      <p:ext uri="{BB962C8B-B14F-4D97-AF65-F5344CB8AC3E}">
        <p14:creationId xmlns:p14="http://schemas.microsoft.com/office/powerpoint/2010/main" val="3956669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B499435-B164-452C-8163-150A507E3867}" type="datetimeFigureOut">
              <a:rPr lang="es-MX" smtClean="0"/>
              <a:t>07/02/2022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DF0B68AF-F771-4981-B975-A30ABF846337}" type="slidenum">
              <a:rPr lang="es-MX" smtClean="0"/>
              <a:t>‹Nº›</a:t>
            </a:fld>
            <a:endParaRPr lang="es-MX"/>
          </a:p>
        </p:txBody>
      </p:sp>
    </p:spTree>
    <p:extLst>
      <p:ext uri="{BB962C8B-B14F-4D97-AF65-F5344CB8AC3E}">
        <p14:creationId xmlns:p14="http://schemas.microsoft.com/office/powerpoint/2010/main" val="1679044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3B499435-B164-452C-8163-150A507E3867}" type="datetimeFigureOut">
              <a:rPr lang="es-MX" smtClean="0"/>
              <a:t>07/02/2022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DF0B68AF-F771-4981-B975-A30ABF846337}" type="slidenum">
              <a:rPr lang="es-MX" smtClean="0"/>
              <a:t>‹Nº›</a:t>
            </a:fld>
            <a:endParaRPr lang="es-MX"/>
          </a:p>
        </p:txBody>
      </p:sp>
    </p:spTree>
    <p:extLst>
      <p:ext uri="{BB962C8B-B14F-4D97-AF65-F5344CB8AC3E}">
        <p14:creationId xmlns:p14="http://schemas.microsoft.com/office/powerpoint/2010/main" val="1788882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499435-B164-452C-8163-150A507E3867}" type="datetimeFigureOut">
              <a:rPr lang="es-MX" smtClean="0"/>
              <a:t>07/02/2022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DF0B68AF-F771-4981-B975-A30ABF846337}" type="slidenum">
              <a:rPr lang="es-MX" smtClean="0"/>
              <a:t>‹Nº›</a:t>
            </a:fld>
            <a:endParaRPr lang="es-MX"/>
          </a:p>
        </p:txBody>
      </p:sp>
    </p:spTree>
    <p:extLst>
      <p:ext uri="{BB962C8B-B14F-4D97-AF65-F5344CB8AC3E}">
        <p14:creationId xmlns:p14="http://schemas.microsoft.com/office/powerpoint/2010/main" val="3803370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B499435-B164-452C-8163-150A507E3867}" type="datetimeFigureOut">
              <a:rPr lang="es-MX" smtClean="0"/>
              <a:t>07/02/2022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F0B68AF-F771-4981-B975-A30ABF846337}" type="slidenum">
              <a:rPr lang="es-MX" smtClean="0"/>
              <a:t>‹Nº›</a:t>
            </a:fld>
            <a:endParaRPr lang="es-MX"/>
          </a:p>
        </p:txBody>
      </p:sp>
    </p:spTree>
    <p:extLst>
      <p:ext uri="{BB962C8B-B14F-4D97-AF65-F5344CB8AC3E}">
        <p14:creationId xmlns:p14="http://schemas.microsoft.com/office/powerpoint/2010/main" val="1335103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B499435-B164-452C-8163-150A507E3867}" type="datetimeFigureOut">
              <a:rPr lang="es-MX" smtClean="0"/>
              <a:t>07/02/2022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F0B68AF-F771-4981-B975-A30ABF846337}" type="slidenum">
              <a:rPr lang="es-MX" smtClean="0"/>
              <a:t>‹Nº›</a:t>
            </a:fld>
            <a:endParaRPr lang="es-MX"/>
          </a:p>
        </p:txBody>
      </p:sp>
    </p:spTree>
    <p:extLst>
      <p:ext uri="{BB962C8B-B14F-4D97-AF65-F5344CB8AC3E}">
        <p14:creationId xmlns:p14="http://schemas.microsoft.com/office/powerpoint/2010/main" val="74142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B499435-B164-452C-8163-150A507E3867}" type="datetimeFigureOut">
              <a:rPr lang="es-MX" smtClean="0"/>
              <a:t>07/02/2022</a:t>
            </a:fld>
            <a:endParaRPr lang="es-MX"/>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F0B68AF-F771-4981-B975-A30ABF846337}" type="slidenum">
              <a:rPr lang="es-MX" smtClean="0"/>
              <a:t>‹Nº›</a:t>
            </a:fld>
            <a:endParaRPr lang="es-MX"/>
          </a:p>
        </p:txBody>
      </p:sp>
    </p:spTree>
    <p:extLst>
      <p:ext uri="{BB962C8B-B14F-4D97-AF65-F5344CB8AC3E}">
        <p14:creationId xmlns:p14="http://schemas.microsoft.com/office/powerpoint/2010/main" val="7540347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asoveppas.jimdofree.com/" TargetMode="Externa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94004" y="1870686"/>
            <a:ext cx="7766936" cy="1646302"/>
          </a:xfrm>
        </p:spPr>
        <p:txBody>
          <a:bodyPr/>
          <a:lstStyle/>
          <a:p>
            <a:r>
              <a:rPr lang="es-MX" dirty="0" smtClean="0"/>
              <a:t>ASOVEPPAS</a:t>
            </a:r>
            <a:endParaRPr lang="es-MX" dirty="0"/>
          </a:p>
        </p:txBody>
      </p:sp>
      <p:sp>
        <p:nvSpPr>
          <p:cNvPr id="3" name="Subtítulo 2"/>
          <p:cNvSpPr>
            <a:spLocks noGrp="1"/>
          </p:cNvSpPr>
          <p:nvPr>
            <p:ph type="subTitle" idx="1"/>
          </p:nvPr>
        </p:nvSpPr>
        <p:spPr>
          <a:xfrm>
            <a:off x="1494004" y="3516984"/>
            <a:ext cx="7766936" cy="3092821"/>
          </a:xfrm>
        </p:spPr>
        <p:txBody>
          <a:bodyPr>
            <a:normAutofit/>
          </a:bodyPr>
          <a:lstStyle/>
          <a:p>
            <a:r>
              <a:rPr lang="es-MX" dirty="0" smtClean="0"/>
              <a:t>Asociación de vendedores y productores de almojábanas del parque de Soacha (Cundinamarca)</a:t>
            </a:r>
          </a:p>
          <a:p>
            <a:endParaRPr lang="es-MX" dirty="0" smtClean="0"/>
          </a:p>
          <a:p>
            <a:r>
              <a:rPr lang="es-MX" dirty="0">
                <a:hlinkClick r:id="rId2"/>
              </a:rPr>
              <a:t>https://</a:t>
            </a:r>
            <a:r>
              <a:rPr lang="es-MX" dirty="0" smtClean="0">
                <a:hlinkClick r:id="rId2"/>
              </a:rPr>
              <a:t>asoveppas.jimdofree.com</a:t>
            </a:r>
            <a:endParaRPr lang="es-MX" dirty="0" smtClean="0"/>
          </a:p>
          <a:p>
            <a:r>
              <a:rPr lang="es-MX" dirty="0" smtClean="0"/>
              <a:t>asoveppas@gmail.com</a:t>
            </a:r>
            <a:endParaRPr lang="es-MX" dirty="0"/>
          </a:p>
          <a:p>
            <a:r>
              <a:rPr lang="es-MX" dirty="0" err="1" smtClean="0"/>
              <a:t>Cra</a:t>
            </a:r>
            <a:r>
              <a:rPr lang="es-MX" dirty="0" smtClean="0"/>
              <a:t> 7 entre calles 12 y 13</a:t>
            </a:r>
          </a:p>
          <a:p>
            <a:r>
              <a:rPr lang="es-MX" dirty="0" smtClean="0"/>
              <a:t>3118125449</a:t>
            </a:r>
          </a:p>
          <a:p>
            <a:r>
              <a:rPr lang="es-MX" dirty="0" err="1" smtClean="0"/>
              <a:t>asoveppas</a:t>
            </a:r>
            <a:endParaRPr lang="es-MX" dirty="0"/>
          </a:p>
        </p:txBody>
      </p:sp>
      <p:pic>
        <p:nvPicPr>
          <p:cNvPr id="1026" name="emotion-header-img" descr="http://u.jimdo.com/www33/o/sfec0a00ef0c619e8/emotion/crop/header.jpg?t=130603993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14519" y="1093605"/>
            <a:ext cx="5761037" cy="155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6" descr="Psd Y Iconos Redes - Facebook | Full Size PNG Download | Seek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7743" t="3291" r="17030" b="4388"/>
          <a:stretch/>
        </p:blipFill>
        <p:spPr bwMode="auto">
          <a:xfrm>
            <a:off x="7576457" y="6139543"/>
            <a:ext cx="483910" cy="470262"/>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n 6" descr="C:\Users\Ivonne Eliana Alfons\Downloads\WhatsApp Image 2018-07-30 at 15.43.54.jpe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72595" y="4386204"/>
            <a:ext cx="2729142" cy="1988470"/>
          </a:xfrm>
          <a:prstGeom prst="rect">
            <a:avLst/>
          </a:prstGeom>
          <a:noFill/>
          <a:ln>
            <a:noFill/>
          </a:ln>
        </p:spPr>
      </p:pic>
    </p:spTree>
    <p:extLst>
      <p:ext uri="{BB962C8B-B14F-4D97-AF65-F5344CB8AC3E}">
        <p14:creationId xmlns:p14="http://schemas.microsoft.com/office/powerpoint/2010/main" val="4114635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943600" y="209006"/>
            <a:ext cx="3330402" cy="1721394"/>
          </a:xfrm>
        </p:spPr>
        <p:txBody>
          <a:bodyPr/>
          <a:lstStyle/>
          <a:p>
            <a:pPr algn="just"/>
            <a:r>
              <a:rPr lang="es-MX" dirty="0" smtClean="0"/>
              <a:t>Historia</a:t>
            </a:r>
            <a:endParaRPr lang="es-MX" dirty="0"/>
          </a:p>
        </p:txBody>
      </p:sp>
      <p:sp>
        <p:nvSpPr>
          <p:cNvPr id="3" name="Marcador de contenido 2"/>
          <p:cNvSpPr>
            <a:spLocks noGrp="1"/>
          </p:cNvSpPr>
          <p:nvPr>
            <p:ph idx="1"/>
          </p:nvPr>
        </p:nvSpPr>
        <p:spPr/>
        <p:txBody>
          <a:bodyPr>
            <a:normAutofit/>
          </a:bodyPr>
          <a:lstStyle/>
          <a:p>
            <a:pPr algn="just"/>
            <a:r>
              <a:rPr lang="es-CO" sz="1500" dirty="0"/>
              <a:t>En el departamento de Cundinamarca encontramos un municipio muy cercano a la ciudad de Bogotá llamado Soacha y que cuenta con un gran reconocimiento a nivel nacional en cuanto a la preparación de </a:t>
            </a:r>
            <a:r>
              <a:rPr lang="es-CO" sz="1500" dirty="0" smtClean="0"/>
              <a:t>las almojábanas.</a:t>
            </a:r>
          </a:p>
          <a:p>
            <a:pPr algn="just"/>
            <a:r>
              <a:rPr lang="es-CO" sz="1500" dirty="0"/>
              <a:t>Las almojábanas tienen una preparación a base de maíz y su nombre tiene un origen </a:t>
            </a:r>
            <a:r>
              <a:rPr lang="es-CO" sz="1500" dirty="0" smtClean="0"/>
              <a:t>árabe, según </a:t>
            </a:r>
            <a:r>
              <a:rPr lang="es-CO" sz="1500" dirty="0"/>
              <a:t>la historia fueron los españoles cuando llegaron a América los encargados de traer la receta y de enseñarla a los </a:t>
            </a:r>
            <a:r>
              <a:rPr lang="es-CO" sz="1500" dirty="0" smtClean="0"/>
              <a:t>indígenas, </a:t>
            </a:r>
            <a:r>
              <a:rPr lang="es-CO" sz="1500" dirty="0"/>
              <a:t>de ésta manera fue pasando de generación en generación hasta llegar a nuestros días.</a:t>
            </a:r>
            <a:endParaRPr lang="es-MX" sz="1500" dirty="0"/>
          </a:p>
          <a:p>
            <a:pPr algn="just"/>
            <a:r>
              <a:rPr lang="es-MX" sz="1500" dirty="0" smtClean="0"/>
              <a:t>La </a:t>
            </a:r>
            <a:r>
              <a:rPr lang="es-MX" sz="1500" dirty="0"/>
              <a:t>asociación nació como una necesidad para unificar la producción y ventas de los productos típicos del municipio de </a:t>
            </a:r>
            <a:r>
              <a:rPr lang="es-MX" sz="1500" dirty="0" smtClean="0"/>
              <a:t>Soacha en el parque principal del municipio de Soacha, </a:t>
            </a:r>
            <a:r>
              <a:rPr lang="es-MX" sz="1500" dirty="0"/>
              <a:t>desde enero del 2009</a:t>
            </a:r>
            <a:r>
              <a:rPr lang="es-MX" sz="1500" dirty="0" smtClean="0"/>
              <a:t>. </a:t>
            </a:r>
          </a:p>
          <a:p>
            <a:pPr algn="just"/>
            <a:r>
              <a:rPr lang="es-MX" sz="1500" dirty="0" smtClean="0"/>
              <a:t>Somos patrimonio Turístico, cultural e inmaterial de Cundinamarca con ordenanza 214 del 2014.</a:t>
            </a:r>
            <a:endParaRPr lang="es-MX" sz="1500" dirty="0"/>
          </a:p>
        </p:txBody>
      </p:sp>
      <p:pic>
        <p:nvPicPr>
          <p:cNvPr id="4" name="emotion-header-img" descr="http://u.jimdo.com/www33/o/sfec0a00ef0c619e8/emotion/crop/header.jpg?t=13060399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761037" cy="155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2491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943600" y="209006"/>
            <a:ext cx="3330402" cy="1721394"/>
          </a:xfrm>
        </p:spPr>
        <p:txBody>
          <a:bodyPr/>
          <a:lstStyle/>
          <a:p>
            <a:pPr algn="just"/>
            <a:r>
              <a:rPr lang="es-MX" dirty="0" smtClean="0"/>
              <a:t>Ubicación</a:t>
            </a:r>
            <a:endParaRPr lang="es-MX" dirty="0"/>
          </a:p>
        </p:txBody>
      </p:sp>
      <p:sp>
        <p:nvSpPr>
          <p:cNvPr id="3" name="Marcador de contenido 2"/>
          <p:cNvSpPr>
            <a:spLocks noGrp="1"/>
          </p:cNvSpPr>
          <p:nvPr>
            <p:ph idx="1"/>
          </p:nvPr>
        </p:nvSpPr>
        <p:spPr/>
        <p:txBody>
          <a:bodyPr>
            <a:normAutofit/>
          </a:bodyPr>
          <a:lstStyle/>
          <a:p>
            <a:pPr algn="just"/>
            <a:endParaRPr lang="es-MX" sz="1500" dirty="0"/>
          </a:p>
        </p:txBody>
      </p:sp>
      <p:pic>
        <p:nvPicPr>
          <p:cNvPr id="4" name="emotion-header-img" descr="http://u.jimdo.com/www33/o/sfec0a00ef0c619e8/emotion/crop/header.jpg?t=13060399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761037" cy="155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Imagen 14" descr="http://www.sena.edu.co/downloads/2012/boletines/8.agosto/512_anex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98616" y="2160588"/>
            <a:ext cx="6257109" cy="4546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9997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943600" y="209006"/>
            <a:ext cx="3330402" cy="1721394"/>
          </a:xfrm>
        </p:spPr>
        <p:txBody>
          <a:bodyPr/>
          <a:lstStyle/>
          <a:p>
            <a:pPr algn="just"/>
            <a:r>
              <a:rPr lang="es-MX" dirty="0" smtClean="0"/>
              <a:t>Misión</a:t>
            </a:r>
            <a:endParaRPr lang="es-MX" dirty="0"/>
          </a:p>
        </p:txBody>
      </p:sp>
      <p:sp>
        <p:nvSpPr>
          <p:cNvPr id="3" name="Marcador de contenido 2"/>
          <p:cNvSpPr>
            <a:spLocks noGrp="1"/>
          </p:cNvSpPr>
          <p:nvPr>
            <p:ph idx="1"/>
          </p:nvPr>
        </p:nvSpPr>
        <p:spPr>
          <a:xfrm>
            <a:off x="677334" y="2160589"/>
            <a:ext cx="8596668" cy="4305525"/>
          </a:xfrm>
        </p:spPr>
        <p:txBody>
          <a:bodyPr>
            <a:normAutofit fontScale="85000" lnSpcReduction="10000"/>
          </a:bodyPr>
          <a:lstStyle/>
          <a:p>
            <a:pPr algn="just"/>
            <a:r>
              <a:rPr lang="es-MX" dirty="0"/>
              <a:t>Conservar nuestra tradición que consta desde más de 150 años sin olvidar que un será mejor y se conservara nuestro legado atreves de los tiempos mejorando así la calidad de vida de nuestras familias y de nosotros mismos como </a:t>
            </a:r>
            <a:r>
              <a:rPr lang="es-MX" dirty="0" smtClean="0"/>
              <a:t>Emprendedores </a:t>
            </a:r>
            <a:r>
              <a:rPr lang="es-MX" dirty="0"/>
              <a:t>de una tradición que Data desde Tiempos de la </a:t>
            </a:r>
            <a:r>
              <a:rPr lang="es-MX" dirty="0" smtClean="0"/>
              <a:t>colonia.</a:t>
            </a:r>
          </a:p>
          <a:p>
            <a:pPr algn="just"/>
            <a:endParaRPr lang="es-MX" dirty="0"/>
          </a:p>
          <a:p>
            <a:pPr algn="just"/>
            <a:endParaRPr lang="es-MX" dirty="0" smtClean="0"/>
          </a:p>
          <a:p>
            <a:pPr algn="just"/>
            <a:endParaRPr lang="es-MX" dirty="0"/>
          </a:p>
          <a:p>
            <a:pPr algn="just"/>
            <a:endParaRPr lang="es-MX" dirty="0" smtClean="0"/>
          </a:p>
          <a:p>
            <a:pPr algn="just"/>
            <a:endParaRPr lang="es-MX" dirty="0" smtClean="0"/>
          </a:p>
          <a:p>
            <a:pPr algn="just"/>
            <a:endParaRPr lang="es-MX" dirty="0"/>
          </a:p>
          <a:p>
            <a:pPr algn="just"/>
            <a:r>
              <a:rPr lang="es-MX" dirty="0"/>
              <a:t>Por estar en un lugar privilegiado del Departamento de Cundinamarca podemos darnos a conocer mejor  con nuestro producto más tradicional de nuestro Municipio y  en el futuro queremos ser los primeros en la producción y venta de Garullas, Almojábanas, Mantecada, Masato y Panuchas. Con una calidad, atención y sobre todo la materia prima, para que no seamos copiados por otros que dañen esta tradición que venimos conservando de Generación en generación y será siendo las tradición un mejor mañana para todo lo antes mencionado.</a:t>
            </a:r>
            <a:endParaRPr lang="es-MX" dirty="0"/>
          </a:p>
        </p:txBody>
      </p:sp>
      <p:pic>
        <p:nvPicPr>
          <p:cNvPr id="4" name="emotion-header-img" descr="http://u.jimdo.com/www33/o/sfec0a00ef0c619e8/emotion/crop/header.jpg?t=13060399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761037" cy="155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ítulo 1"/>
          <p:cNvSpPr txBox="1">
            <a:spLocks/>
          </p:cNvSpPr>
          <p:nvPr/>
        </p:nvSpPr>
        <p:spPr>
          <a:xfrm>
            <a:off x="5943600" y="3640183"/>
            <a:ext cx="3330402" cy="1721394"/>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es-MX" dirty="0"/>
              <a:t>V</a:t>
            </a:r>
            <a:r>
              <a:rPr lang="es-MX" dirty="0" smtClean="0"/>
              <a:t>isión</a:t>
            </a:r>
            <a:endParaRPr lang="es-MX" dirty="0"/>
          </a:p>
        </p:txBody>
      </p:sp>
    </p:spTree>
    <p:extLst>
      <p:ext uri="{BB962C8B-B14F-4D97-AF65-F5344CB8AC3E}">
        <p14:creationId xmlns:p14="http://schemas.microsoft.com/office/powerpoint/2010/main" val="25910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943600" y="209006"/>
            <a:ext cx="3330402" cy="1721394"/>
          </a:xfrm>
        </p:spPr>
        <p:txBody>
          <a:bodyPr/>
          <a:lstStyle/>
          <a:p>
            <a:pPr algn="just"/>
            <a:r>
              <a:rPr lang="es-MX" dirty="0" smtClean="0"/>
              <a:t>Equipo empresarial</a:t>
            </a:r>
            <a:endParaRPr lang="es-MX" dirty="0"/>
          </a:p>
        </p:txBody>
      </p:sp>
      <p:sp>
        <p:nvSpPr>
          <p:cNvPr id="3" name="Marcador de contenido 2"/>
          <p:cNvSpPr>
            <a:spLocks noGrp="1"/>
          </p:cNvSpPr>
          <p:nvPr>
            <p:ph idx="1"/>
          </p:nvPr>
        </p:nvSpPr>
        <p:spPr>
          <a:xfrm>
            <a:off x="677334" y="2160589"/>
            <a:ext cx="8596668" cy="4383902"/>
          </a:xfrm>
        </p:spPr>
        <p:txBody>
          <a:bodyPr>
            <a:normAutofit/>
          </a:bodyPr>
          <a:lstStyle/>
          <a:p>
            <a:pPr algn="just"/>
            <a:r>
              <a:rPr lang="es-MX" sz="1500" dirty="0" smtClean="0"/>
              <a:t>Como </a:t>
            </a:r>
            <a:r>
              <a:rPr lang="es-MX" sz="1500" dirty="0"/>
              <a:t>ASOVEPPAS </a:t>
            </a:r>
            <a:r>
              <a:rPr lang="es-MX" sz="1500" dirty="0" smtClean="0"/>
              <a:t>buscamos incrementar nuestra producción, aún </a:t>
            </a:r>
            <a:r>
              <a:rPr lang="es-MX" sz="1500" dirty="0"/>
              <a:t>es </a:t>
            </a:r>
            <a:r>
              <a:rPr lang="es-MX" sz="1500" dirty="0" smtClean="0"/>
              <a:t>artesanal, queremos </a:t>
            </a:r>
            <a:r>
              <a:rPr lang="es-MX" sz="1500" dirty="0"/>
              <a:t>que esta tradición se conserve así y sea un mejor futuro,  </a:t>
            </a:r>
            <a:r>
              <a:rPr lang="es-MX" sz="1500" dirty="0" smtClean="0"/>
              <a:t>buscando incrementar materia </a:t>
            </a:r>
            <a:r>
              <a:rPr lang="es-MX" sz="1500" dirty="0"/>
              <a:t>prima y sea igual para toda la infraestructura de los socios, </a:t>
            </a:r>
            <a:r>
              <a:rPr lang="es-MX" sz="1500" dirty="0" smtClean="0"/>
              <a:t>manteniendo un </a:t>
            </a:r>
            <a:r>
              <a:rPr lang="es-MX" sz="1500" dirty="0"/>
              <a:t>futuro tradicional de nuestros productos insignias que son la Garullas, Almojábanas, Mantecada, Masato y  Panuchas, para preservar la tradición que lleva siglo y </a:t>
            </a:r>
            <a:r>
              <a:rPr lang="es-MX" sz="1500" dirty="0" smtClean="0"/>
              <a:t>medio, </a:t>
            </a:r>
            <a:r>
              <a:rPr lang="es-MX" sz="1500" dirty="0"/>
              <a:t>queremos doblar esta tradición con el apoyo de entes del estado y personas del común que nos ayudaran a verificar que seguimos siendo una tradición</a:t>
            </a:r>
            <a:r>
              <a:rPr lang="es-MX" sz="1500" dirty="0" smtClean="0"/>
              <a:t>.</a:t>
            </a:r>
          </a:p>
          <a:p>
            <a:pPr algn="just"/>
            <a:endParaRPr lang="es-MX" sz="1500" dirty="0"/>
          </a:p>
          <a:p>
            <a:pPr algn="just"/>
            <a:endParaRPr lang="es-MX" sz="1500" dirty="0" smtClean="0"/>
          </a:p>
          <a:p>
            <a:pPr algn="just"/>
            <a:endParaRPr lang="es-MX" sz="1500" dirty="0"/>
          </a:p>
          <a:p>
            <a:pPr algn="just"/>
            <a:endParaRPr lang="es-MX" sz="1500" dirty="0" smtClean="0"/>
          </a:p>
          <a:p>
            <a:pPr algn="just"/>
            <a:endParaRPr lang="es-MX" sz="1500" dirty="0" smtClean="0"/>
          </a:p>
          <a:p>
            <a:pPr algn="just"/>
            <a:r>
              <a:rPr lang="es-MX" sz="1500" dirty="0" smtClean="0"/>
              <a:t>Productos de tradición artesanal y tradicionales Garullas, Almojábanas, Mantecada, Masato, Avena y Panuchas.</a:t>
            </a:r>
            <a:endParaRPr lang="es-MX" sz="1500" dirty="0"/>
          </a:p>
        </p:txBody>
      </p:sp>
      <p:pic>
        <p:nvPicPr>
          <p:cNvPr id="4" name="emotion-header-img" descr="http://u.jimdo.com/www33/o/sfec0a00ef0c619e8/emotion/crop/header.jpg?t=13060399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761037" cy="155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ítulo 1"/>
          <p:cNvSpPr txBox="1">
            <a:spLocks/>
          </p:cNvSpPr>
          <p:nvPr/>
        </p:nvSpPr>
        <p:spPr>
          <a:xfrm>
            <a:off x="5943600" y="4100975"/>
            <a:ext cx="3330402" cy="1721394"/>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es-MX" dirty="0" smtClean="0"/>
              <a:t>Actividad económica </a:t>
            </a:r>
            <a:endParaRPr lang="es-MX" dirty="0"/>
          </a:p>
        </p:txBody>
      </p:sp>
    </p:spTree>
    <p:extLst>
      <p:ext uri="{BB962C8B-B14F-4D97-AF65-F5344CB8AC3E}">
        <p14:creationId xmlns:p14="http://schemas.microsoft.com/office/powerpoint/2010/main" val="4220708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943600" y="209006"/>
            <a:ext cx="3330402" cy="1721394"/>
          </a:xfrm>
        </p:spPr>
        <p:txBody>
          <a:bodyPr/>
          <a:lstStyle/>
          <a:p>
            <a:r>
              <a:rPr lang="es-MX" dirty="0" smtClean="0"/>
              <a:t>Productos y servicios</a:t>
            </a:r>
            <a:endParaRPr lang="es-MX" dirty="0"/>
          </a:p>
        </p:txBody>
      </p:sp>
      <p:sp>
        <p:nvSpPr>
          <p:cNvPr id="3" name="Marcador de contenido 2"/>
          <p:cNvSpPr>
            <a:spLocks noGrp="1"/>
          </p:cNvSpPr>
          <p:nvPr>
            <p:ph idx="1"/>
          </p:nvPr>
        </p:nvSpPr>
        <p:spPr>
          <a:xfrm>
            <a:off x="2129246" y="2160590"/>
            <a:ext cx="7537268" cy="4005080"/>
          </a:xfrm>
        </p:spPr>
        <p:txBody>
          <a:bodyPr>
            <a:normAutofit/>
          </a:bodyPr>
          <a:lstStyle/>
          <a:p>
            <a:pPr algn="just"/>
            <a:r>
              <a:rPr lang="es-MX" dirty="0" smtClean="0"/>
              <a:t>Almojábanas</a:t>
            </a:r>
            <a:r>
              <a:rPr lang="es-MX" sz="1500" dirty="0" smtClean="0"/>
              <a:t>: </a:t>
            </a:r>
            <a:r>
              <a:rPr lang="es-CO" sz="1500" dirty="0"/>
              <a:t>La almojábana nació en Soacha a principios del siglo XX representando un producto que se ve en muchos lugares del país por su tradición que viene como secuela española, pero en Soacha se ha consolidado por ser la única hecha de cuajada</a:t>
            </a:r>
            <a:r>
              <a:rPr lang="es-CO" sz="1500" dirty="0" smtClean="0"/>
              <a:t>.</a:t>
            </a:r>
          </a:p>
          <a:p>
            <a:pPr algn="just"/>
            <a:endParaRPr lang="es-CO" sz="1500" dirty="0" smtClean="0"/>
          </a:p>
          <a:p>
            <a:pPr algn="just"/>
            <a:r>
              <a:rPr lang="es-CO" dirty="0" smtClean="0"/>
              <a:t>Garullas: </a:t>
            </a:r>
            <a:r>
              <a:rPr lang="es-CO" sz="1500" dirty="0"/>
              <a:t>La garulla nació en Soacha a principios del siglo XX y desde entonces a contribuido a consolidar uno de los sectores economices más vigorosos del municipio, representa uno de los productos alimenticios más típicos de Soacha</a:t>
            </a:r>
            <a:r>
              <a:rPr lang="es-CO" sz="1500" dirty="0" smtClean="0"/>
              <a:t>.</a:t>
            </a:r>
          </a:p>
          <a:p>
            <a:pPr algn="just"/>
            <a:endParaRPr lang="es-CO" sz="1500" dirty="0"/>
          </a:p>
          <a:p>
            <a:pPr algn="just"/>
            <a:endParaRPr lang="es-CO" sz="1500" dirty="0" smtClean="0"/>
          </a:p>
          <a:p>
            <a:pPr algn="just"/>
            <a:r>
              <a:rPr lang="es-CO" dirty="0" smtClean="0"/>
              <a:t>Masato: </a:t>
            </a:r>
            <a:r>
              <a:rPr lang="es-CO" sz="1500" dirty="0"/>
              <a:t>El masato es una bebida a base de arroz, muy tradicional en el país, fermentada que sirve como acompañamiento de los anteriores productos alimenticios descritos.</a:t>
            </a:r>
            <a:endParaRPr lang="es-MX" sz="1500" dirty="0"/>
          </a:p>
          <a:p>
            <a:pPr algn="just"/>
            <a:endParaRPr lang="es-MX" sz="1500" dirty="0"/>
          </a:p>
          <a:p>
            <a:pPr algn="just"/>
            <a:endParaRPr lang="es-MX" sz="1500" dirty="0"/>
          </a:p>
        </p:txBody>
      </p:sp>
      <p:pic>
        <p:nvPicPr>
          <p:cNvPr id="4" name="emotion-header-img" descr="http://u.jimdo.com/www33/o/sfec0a00ef0c619e8/emotion/crop/header.jpg?t=13060399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761037" cy="155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cc-m-textwithimage-image-4649786665" descr="http://u.jimdo.com/www33/o/sfec0a00ef0c619e8/img/i8a22a8637072155f/1306040758/std/imag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173" y="1930400"/>
            <a:ext cx="1744073" cy="1403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cc-m-textwithimage-image-4649786565" descr="http://u.jimdo.com/www33/o/sfec0a00ef0c619e8/img/iffd58e96a2b142ab/1306022788/std/image.jpg"/>
          <p:cNvPicPr>
            <a:picLocks noChangeAspect="1" noChangeArrowheads="1"/>
          </p:cNvPicPr>
          <p:nvPr/>
        </p:nvPicPr>
        <p:blipFill rotWithShape="1">
          <a:blip r:embed="rId4">
            <a:extLst>
              <a:ext uri="{28A0092B-C50C-407E-A947-70E740481C1C}">
                <a14:useLocalDpi xmlns:a14="http://schemas.microsoft.com/office/drawing/2010/main" val="0"/>
              </a:ext>
            </a:extLst>
          </a:blip>
          <a:srcRect l="21183" t="34657" r="30629" b="19905"/>
          <a:stretch/>
        </p:blipFill>
        <p:spPr bwMode="auto">
          <a:xfrm>
            <a:off x="385172" y="3433373"/>
            <a:ext cx="1744074" cy="1412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cc-m-textwithimage-image-4729613865" descr="http://u.jimdo.com/www33/o/sfec0a00ef0c619e8/img/i502d9e9e46d74fce/1306038878/std/image.jpg"/>
          <p:cNvPicPr>
            <a:picLocks noChangeAspect="1" noChangeArrowheads="1"/>
          </p:cNvPicPr>
          <p:nvPr/>
        </p:nvPicPr>
        <p:blipFill rotWithShape="1">
          <a:blip r:embed="rId5">
            <a:extLst>
              <a:ext uri="{28A0092B-C50C-407E-A947-70E740481C1C}">
                <a14:useLocalDpi xmlns:a14="http://schemas.microsoft.com/office/drawing/2010/main" val="0"/>
              </a:ext>
            </a:extLst>
          </a:blip>
          <a:srcRect l="11103" t="11698" r="12410" b="9903"/>
          <a:stretch/>
        </p:blipFill>
        <p:spPr bwMode="auto">
          <a:xfrm>
            <a:off x="359046" y="4946212"/>
            <a:ext cx="1770200" cy="1698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9778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943600" y="209006"/>
            <a:ext cx="3330402" cy="1721394"/>
          </a:xfrm>
        </p:spPr>
        <p:txBody>
          <a:bodyPr/>
          <a:lstStyle/>
          <a:p>
            <a:r>
              <a:rPr lang="es-MX" dirty="0" smtClean="0"/>
              <a:t>Productos y servicios</a:t>
            </a:r>
            <a:endParaRPr lang="es-MX" dirty="0"/>
          </a:p>
        </p:txBody>
      </p:sp>
      <p:sp>
        <p:nvSpPr>
          <p:cNvPr id="3" name="Marcador de contenido 2"/>
          <p:cNvSpPr>
            <a:spLocks noGrp="1"/>
          </p:cNvSpPr>
          <p:nvPr>
            <p:ph idx="1"/>
          </p:nvPr>
        </p:nvSpPr>
        <p:spPr>
          <a:xfrm>
            <a:off x="2129246" y="2160590"/>
            <a:ext cx="7537268" cy="4005080"/>
          </a:xfrm>
        </p:spPr>
        <p:txBody>
          <a:bodyPr>
            <a:normAutofit/>
          </a:bodyPr>
          <a:lstStyle/>
          <a:p>
            <a:r>
              <a:rPr lang="es-MX" dirty="0" smtClean="0"/>
              <a:t>Mantecada</a:t>
            </a:r>
            <a:r>
              <a:rPr lang="es-MX" sz="1500" dirty="0" smtClean="0"/>
              <a:t>: </a:t>
            </a:r>
            <a:r>
              <a:rPr lang="es-CO" sz="1500" dirty="0"/>
              <a:t>Las mantecadas son un agregado que se logro con el tiempo por su solicitud dentro del turismo en el municipio de Soacha y por su solicitud, se creó con un alto grado de calidad con respecto a las del mercado común.</a:t>
            </a:r>
            <a:endParaRPr lang="es-MX" sz="1500" dirty="0"/>
          </a:p>
          <a:p>
            <a:pPr algn="just"/>
            <a:endParaRPr lang="es-CO" sz="1500" dirty="0" smtClean="0"/>
          </a:p>
          <a:p>
            <a:pPr algn="just"/>
            <a:endParaRPr lang="es-CO" sz="1500" dirty="0" smtClean="0"/>
          </a:p>
          <a:p>
            <a:r>
              <a:rPr lang="es-CO" dirty="0" smtClean="0"/>
              <a:t>Avena: </a:t>
            </a:r>
            <a:r>
              <a:rPr lang="es-CO" sz="1500" dirty="0"/>
              <a:t>La  avena es una bebida a base del cereal con el mismo nombre muy rica en fibra que cuida el colesterol y sirve como acompañamiento dietético de los anteriores productos alimenticios mencionados.</a:t>
            </a:r>
            <a:endParaRPr lang="es-MX" sz="1500" dirty="0"/>
          </a:p>
          <a:p>
            <a:pPr algn="just"/>
            <a:endParaRPr lang="es-CO" sz="1500" dirty="0"/>
          </a:p>
          <a:p>
            <a:pPr algn="just"/>
            <a:endParaRPr lang="es-CO" sz="1500" dirty="0" smtClean="0"/>
          </a:p>
          <a:p>
            <a:r>
              <a:rPr lang="es-CO" dirty="0" smtClean="0"/>
              <a:t>Panuchas: </a:t>
            </a:r>
            <a:r>
              <a:rPr lang="es-CO" sz="1500" dirty="0"/>
              <a:t>Las panuchas son un dulce muy tradicional </a:t>
            </a:r>
            <a:r>
              <a:rPr lang="es-CO" sz="1500" dirty="0" err="1"/>
              <a:t>Soachuno</a:t>
            </a:r>
            <a:r>
              <a:rPr lang="es-CO" sz="1500" dirty="0"/>
              <a:t>, son elaboradas realizando bolas de ariquipe y dejándolas como monedas y agregándoles azúcar al final, muy típicas de Soacha</a:t>
            </a:r>
            <a:endParaRPr lang="es-MX" sz="1500" dirty="0"/>
          </a:p>
          <a:p>
            <a:pPr algn="just"/>
            <a:endParaRPr lang="es-MX" sz="1500" dirty="0"/>
          </a:p>
          <a:p>
            <a:pPr algn="just"/>
            <a:endParaRPr lang="es-MX" sz="1500" dirty="0"/>
          </a:p>
        </p:txBody>
      </p:sp>
      <p:pic>
        <p:nvPicPr>
          <p:cNvPr id="4" name="emotion-header-img" descr="http://u.jimdo.com/www33/o/sfec0a00ef0c619e8/emotion/crop/header.jpg?t=13060399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761037" cy="155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0" name="cc-m-textwithimage-image-4729613165" descr="http://u.jimdo.com/www33/o/sfec0a00ef0c619e8/img/i768add98e49b369f/1306022966/std/image.jpg"/>
          <p:cNvPicPr>
            <a:picLocks noChangeAspect="1" noChangeArrowheads="1"/>
          </p:cNvPicPr>
          <p:nvPr/>
        </p:nvPicPr>
        <p:blipFill rotWithShape="1">
          <a:blip r:embed="rId3">
            <a:extLst>
              <a:ext uri="{28A0092B-C50C-407E-A947-70E740481C1C}">
                <a14:useLocalDpi xmlns:a14="http://schemas.microsoft.com/office/drawing/2010/main" val="0"/>
              </a:ext>
            </a:extLst>
          </a:blip>
          <a:srcRect r="16729" b="13199"/>
          <a:stretch/>
        </p:blipFill>
        <p:spPr bwMode="auto">
          <a:xfrm>
            <a:off x="353873" y="1667805"/>
            <a:ext cx="1783261" cy="1504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cc-m-textwithimage-image-4729615365" descr="http://u.jimdo.com/www33/o/sfec0a00ef0c619e8/img/i745567c3fe8c90b4/1306023906/std/imag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5055" y="3273649"/>
            <a:ext cx="1784190" cy="1560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cc-m-textwithimage-image-4729628965" descr="http://u.jimdo.com/www33/o/sfec0a00ef0c619e8/img/i13404633021126cd/1306038858/std/image.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1762" y="4951803"/>
            <a:ext cx="1775372" cy="159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3204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943600" y="209006"/>
            <a:ext cx="3330402" cy="1721394"/>
          </a:xfrm>
        </p:spPr>
        <p:txBody>
          <a:bodyPr/>
          <a:lstStyle/>
          <a:p>
            <a:r>
              <a:rPr lang="es-MX" dirty="0" smtClean="0"/>
              <a:t>Gracias</a:t>
            </a:r>
            <a:endParaRPr lang="es-MX" dirty="0"/>
          </a:p>
        </p:txBody>
      </p:sp>
      <p:pic>
        <p:nvPicPr>
          <p:cNvPr id="4" name="emotion-header-img" descr="http://u.jimdo.com/www33/o/sfec0a00ef0c619e8/emotion/crop/header.jpg?t=13060399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761037" cy="155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Marcador de contenido 4"/>
          <p:cNvSpPr>
            <a:spLocks noGrp="1"/>
          </p:cNvSpPr>
          <p:nvPr>
            <p:ph idx="1"/>
          </p:nvPr>
        </p:nvSpPr>
        <p:spPr/>
        <p:txBody>
          <a:bodyPr/>
          <a:lstStyle/>
          <a:p>
            <a:endParaRPr lang="es-MX"/>
          </a:p>
        </p:txBody>
      </p:sp>
      <p:pic>
        <p:nvPicPr>
          <p:cNvPr id="9" name="Imagen 8" descr="Resultado de imagen"/>
          <p:cNvPicPr/>
          <p:nvPr/>
        </p:nvPicPr>
        <p:blipFill>
          <a:blip r:embed="rId3">
            <a:extLst>
              <a:ext uri="{28A0092B-C50C-407E-A947-70E740481C1C}">
                <a14:useLocalDpi xmlns:a14="http://schemas.microsoft.com/office/drawing/2010/main" val="0"/>
              </a:ext>
            </a:extLst>
          </a:blip>
          <a:srcRect/>
          <a:stretch>
            <a:fillRect/>
          </a:stretch>
        </p:blipFill>
        <p:spPr bwMode="auto">
          <a:xfrm>
            <a:off x="951654" y="2160589"/>
            <a:ext cx="7748209" cy="4423091"/>
          </a:xfrm>
          <a:prstGeom prst="rect">
            <a:avLst/>
          </a:prstGeom>
          <a:noFill/>
          <a:ln>
            <a:noFill/>
          </a:ln>
        </p:spPr>
      </p:pic>
    </p:spTree>
    <p:extLst>
      <p:ext uri="{BB962C8B-B14F-4D97-AF65-F5344CB8AC3E}">
        <p14:creationId xmlns:p14="http://schemas.microsoft.com/office/powerpoint/2010/main" val="2562568697"/>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54</TotalTime>
  <Words>676</Words>
  <Application>Microsoft Office PowerPoint</Application>
  <PresentationFormat>Panorámica</PresentationFormat>
  <Paragraphs>49</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Trebuchet MS</vt:lpstr>
      <vt:lpstr>Wingdings 3</vt:lpstr>
      <vt:lpstr>Faceta</vt:lpstr>
      <vt:lpstr>ASOVEPPAS</vt:lpstr>
      <vt:lpstr>Historia</vt:lpstr>
      <vt:lpstr>Ubicación</vt:lpstr>
      <vt:lpstr>Misión</vt:lpstr>
      <vt:lpstr>Equipo empresarial</vt:lpstr>
      <vt:lpstr>Productos y servicios</vt:lpstr>
      <vt:lpstr>Productos y servicios</vt:lpstr>
      <vt:lpstr>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IVONNE ELIANA ALONSO ROMERO</dc:creator>
  <cp:lastModifiedBy>IVONNE ELIANA ALONSO ROMERO</cp:lastModifiedBy>
  <cp:revision>11</cp:revision>
  <dcterms:created xsi:type="dcterms:W3CDTF">2022-02-07T16:36:26Z</dcterms:created>
  <dcterms:modified xsi:type="dcterms:W3CDTF">2022-02-07T17:30:48Z</dcterms:modified>
</cp:coreProperties>
</file>